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81" r:id="rId4"/>
    <p:sldId id="258" r:id="rId5"/>
    <p:sldId id="259" r:id="rId6"/>
    <p:sldId id="260" r:id="rId7"/>
    <p:sldId id="261" r:id="rId8"/>
    <p:sldId id="262" r:id="rId9"/>
    <p:sldId id="282" r:id="rId10"/>
    <p:sldId id="284" r:id="rId11"/>
    <p:sldId id="283" r:id="rId12"/>
    <p:sldId id="285" r:id="rId13"/>
    <p:sldId id="263" r:id="rId14"/>
    <p:sldId id="287" r:id="rId15"/>
    <p:sldId id="286" r:id="rId16"/>
    <p:sldId id="264" r:id="rId17"/>
    <p:sldId id="265" r:id="rId18"/>
    <p:sldId id="266" r:id="rId19"/>
    <p:sldId id="288" r:id="rId20"/>
    <p:sldId id="267" r:id="rId21"/>
    <p:sldId id="268" r:id="rId22"/>
    <p:sldId id="289" r:id="rId23"/>
    <p:sldId id="269" r:id="rId24"/>
    <p:sldId id="270" r:id="rId25"/>
    <p:sldId id="290" r:id="rId26"/>
    <p:sldId id="271" r:id="rId27"/>
    <p:sldId id="272" r:id="rId28"/>
    <p:sldId id="291" r:id="rId29"/>
    <p:sldId id="273" r:id="rId30"/>
    <p:sldId id="292" r:id="rId31"/>
    <p:sldId id="274" r:id="rId32"/>
    <p:sldId id="293" r:id="rId33"/>
    <p:sldId id="275" r:id="rId34"/>
    <p:sldId id="294" r:id="rId35"/>
    <p:sldId id="276" r:id="rId36"/>
    <p:sldId id="277" r:id="rId37"/>
    <p:sldId id="295" r:id="rId38"/>
    <p:sldId id="278" r:id="rId39"/>
    <p:sldId id="279" r:id="rId40"/>
    <p:sldId id="280" r:id="rId41"/>
    <p:sldId id="296" r:id="rId42"/>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5466B69D-9742-4566-BCA4-5FE2B76EC6DB}" type="datetimeFigureOut">
              <a:rPr lang="fa-IR" smtClean="0"/>
              <a:pPr/>
              <a:t>11/08/1437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A447591-4249-47B6-8E0E-3F526EC30E8C}"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466B69D-9742-4566-BCA4-5FE2B76EC6DB}" type="datetimeFigureOut">
              <a:rPr lang="fa-IR" smtClean="0"/>
              <a:pPr/>
              <a:t>11/08/1437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A447591-4249-47B6-8E0E-3F526EC30E8C}"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466B69D-9742-4566-BCA4-5FE2B76EC6DB}" type="datetimeFigureOut">
              <a:rPr lang="fa-IR" smtClean="0"/>
              <a:pPr/>
              <a:t>11/08/1437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A447591-4249-47B6-8E0E-3F526EC30E8C}"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466B69D-9742-4566-BCA4-5FE2B76EC6DB}" type="datetimeFigureOut">
              <a:rPr lang="fa-IR" smtClean="0"/>
              <a:pPr/>
              <a:t>11/08/1437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A447591-4249-47B6-8E0E-3F526EC30E8C}"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66B69D-9742-4566-BCA4-5FE2B76EC6DB}" type="datetimeFigureOut">
              <a:rPr lang="fa-IR" smtClean="0"/>
              <a:pPr/>
              <a:t>11/08/1437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A447591-4249-47B6-8E0E-3F526EC30E8C}"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5466B69D-9742-4566-BCA4-5FE2B76EC6DB}" type="datetimeFigureOut">
              <a:rPr lang="fa-IR" smtClean="0"/>
              <a:pPr/>
              <a:t>11/08/1437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A447591-4249-47B6-8E0E-3F526EC30E8C}"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5466B69D-9742-4566-BCA4-5FE2B76EC6DB}" type="datetimeFigureOut">
              <a:rPr lang="fa-IR" smtClean="0"/>
              <a:pPr/>
              <a:t>11/08/1437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6A447591-4249-47B6-8E0E-3F526EC30E8C}"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5466B69D-9742-4566-BCA4-5FE2B76EC6DB}" type="datetimeFigureOut">
              <a:rPr lang="fa-IR" smtClean="0"/>
              <a:pPr/>
              <a:t>11/08/1437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6A447591-4249-47B6-8E0E-3F526EC30E8C}"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66B69D-9742-4566-BCA4-5FE2B76EC6DB}" type="datetimeFigureOut">
              <a:rPr lang="fa-IR" smtClean="0"/>
              <a:pPr/>
              <a:t>11/08/1437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6A447591-4249-47B6-8E0E-3F526EC30E8C}"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66B69D-9742-4566-BCA4-5FE2B76EC6DB}" type="datetimeFigureOut">
              <a:rPr lang="fa-IR" smtClean="0"/>
              <a:pPr/>
              <a:t>11/08/1437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A447591-4249-47B6-8E0E-3F526EC30E8C}"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66B69D-9742-4566-BCA4-5FE2B76EC6DB}" type="datetimeFigureOut">
              <a:rPr lang="fa-IR" smtClean="0"/>
              <a:pPr/>
              <a:t>11/08/1437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A447591-4249-47B6-8E0E-3F526EC30E8C}"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466B69D-9742-4566-BCA4-5FE2B76EC6DB}" type="datetimeFigureOut">
              <a:rPr lang="fa-IR" smtClean="0"/>
              <a:pPr/>
              <a:t>11/08/1437</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A447591-4249-47B6-8E0E-3F526EC30E8C}"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285728"/>
            <a:ext cx="7772400" cy="1470025"/>
          </a:xfrm>
        </p:spPr>
        <p:txBody>
          <a:bodyPr>
            <a:normAutofit fontScale="90000"/>
          </a:bodyPr>
          <a:lstStyle/>
          <a:p>
            <a:r>
              <a:rPr lang="fa-IR" dirty="0" smtClean="0"/>
              <a:t>عمل گرایی </a:t>
            </a:r>
            <a:r>
              <a:rPr lang="en-US" dirty="0" smtClean="0"/>
              <a:t>pragmatism</a:t>
            </a:r>
            <a:r>
              <a:rPr lang="fa-IR" dirty="0" smtClean="0"/>
              <a:t/>
            </a:r>
            <a:br>
              <a:rPr lang="fa-IR" dirty="0" smtClean="0"/>
            </a:br>
            <a:r>
              <a:rPr lang="fa-IR" sz="3100" dirty="0" smtClean="0">
                <a:solidFill>
                  <a:srgbClr val="FF0000"/>
                </a:solidFill>
              </a:rPr>
              <a:t>آنچه در عمل سودمند باشد و پیامد و نتیجه آن حل یک مشکل حقیقی زندگی یا مسئله باشد همان حقیقت دارد</a:t>
            </a:r>
            <a:r>
              <a:rPr lang="fa-IR" dirty="0" smtClean="0"/>
              <a:t>.</a:t>
            </a:r>
            <a:endParaRPr lang="fa-IR" dirty="0"/>
          </a:p>
        </p:txBody>
      </p:sp>
      <p:sp>
        <p:nvSpPr>
          <p:cNvPr id="3" name="Subtitle 2"/>
          <p:cNvSpPr>
            <a:spLocks noGrp="1"/>
          </p:cNvSpPr>
          <p:nvPr>
            <p:ph type="subTitle" idx="1"/>
          </p:nvPr>
        </p:nvSpPr>
        <p:spPr>
          <a:xfrm>
            <a:off x="571472" y="1857364"/>
            <a:ext cx="7929618" cy="4643470"/>
          </a:xfrm>
        </p:spPr>
        <p:txBody>
          <a:bodyPr>
            <a:normAutofit fontScale="62500" lnSpcReduction="20000"/>
          </a:bodyPr>
          <a:lstStyle/>
          <a:p>
            <a:pPr algn="just"/>
            <a:r>
              <a:rPr lang="fa-IR" dirty="0" smtClean="0">
                <a:solidFill>
                  <a:schemeClr val="tx1"/>
                </a:solidFill>
              </a:rPr>
              <a:t>پراگماتیسم یا عمل گرایی در قرن بیستم در آمریکا پدید آمد در حالیکه ریشه های تاریخی </a:t>
            </a:r>
            <a:r>
              <a:rPr lang="fa-IR" dirty="0" err="1" smtClean="0">
                <a:solidFill>
                  <a:schemeClr val="tx1"/>
                </a:solidFill>
              </a:rPr>
              <a:t>ایدئالیسم</a:t>
            </a:r>
            <a:r>
              <a:rPr lang="fa-IR" dirty="0" smtClean="0">
                <a:solidFill>
                  <a:schemeClr val="tx1"/>
                </a:solidFill>
              </a:rPr>
              <a:t>، و رئالیسم به یونان باستان بر می گردد. فلسفه های قبلی ادعا داشتند که حقیقت مقدم بر تجربه انسانی (قبل از اینکه انسان آن را تجربه کند وجود دارد) و مستقل از تجربه آدمی است، در حالیکه عمل گرایان ادعا کردند که حقیقت حکمی موقتی است که از تجربه انسان اخذ میشود. عمل گرا ها توجه خود را به پیامدها یا نتایج اعمال انسان به روش دقیق علمی معطوف داشتند.</a:t>
            </a:r>
          </a:p>
          <a:p>
            <a:pPr algn="just"/>
            <a:r>
              <a:rPr lang="fa-IR" dirty="0" smtClean="0">
                <a:solidFill>
                  <a:schemeClr val="tx1"/>
                </a:solidFill>
              </a:rPr>
              <a:t>بنیانگذاران عمل گرایی همچون </a:t>
            </a:r>
            <a:r>
              <a:rPr lang="fa-IR" dirty="0" err="1" smtClean="0">
                <a:solidFill>
                  <a:schemeClr val="tx1"/>
                </a:solidFill>
              </a:rPr>
              <a:t>پیرس</a:t>
            </a:r>
            <a:r>
              <a:rPr lang="fa-IR" dirty="0" smtClean="0">
                <a:solidFill>
                  <a:schemeClr val="tx1"/>
                </a:solidFill>
              </a:rPr>
              <a:t>، ویلیام جیمز، </a:t>
            </a:r>
            <a:r>
              <a:rPr lang="fa-IR" dirty="0" err="1" smtClean="0">
                <a:solidFill>
                  <a:schemeClr val="tx1"/>
                </a:solidFill>
              </a:rPr>
              <a:t>مید</a:t>
            </a:r>
            <a:r>
              <a:rPr lang="fa-IR" dirty="0" smtClean="0">
                <a:solidFill>
                  <a:schemeClr val="tx1"/>
                </a:solidFill>
              </a:rPr>
              <a:t> و پیروان آن از قبیل جان </a:t>
            </a:r>
            <a:r>
              <a:rPr lang="fa-IR" dirty="0" err="1" smtClean="0">
                <a:solidFill>
                  <a:schemeClr val="tx1"/>
                </a:solidFill>
              </a:rPr>
              <a:t>دیویی</a:t>
            </a:r>
            <a:r>
              <a:rPr lang="fa-IR" dirty="0" smtClean="0">
                <a:solidFill>
                  <a:schemeClr val="tx1"/>
                </a:solidFill>
              </a:rPr>
              <a:t>، اعتقاد داشتند که فلسفه را برای حل مسائل انسانی باید بکار گرفت. ایده های فلسفی را باید بر مبنای پیامدها و نتایج آنها در عمل مورد قضاوت قرار داد. اگر پیامد و نتیجه آن منجر به حل مسئله ای شد و سودمند افتاد آنگاه حقیقت دارد، در غیر این صورت </a:t>
            </a:r>
            <a:r>
              <a:rPr lang="fa-IR" dirty="0" err="1" smtClean="0">
                <a:solidFill>
                  <a:schemeClr val="tx1"/>
                </a:solidFill>
              </a:rPr>
              <a:t>نمی</a:t>
            </a:r>
            <a:r>
              <a:rPr lang="fa-IR" dirty="0" smtClean="0">
                <a:solidFill>
                  <a:schemeClr val="tx1"/>
                </a:solidFill>
              </a:rPr>
              <a:t> توان آن را حقیقی دانست. به همین دلیل فلسفه عمل گرایی را گاهی فلسفه اصالت سود و منفعت می دانند. مهاجرانی که به سرزمین کشف شده آمریکا کوچ کرده بودند با مسائل و مشکلاتی مواجه بودند که حل آن مسائل در سرزمین تازه کشف شده در اولویت قرار داشت، بنابراین اعمال حقیقی از نظر آنها اعمالی بود که پیامد و نتیجه آن حل آن مسائل باشد. این دیدگاه همچنان در آمریکا حاکمیت دارد. در آموزش و پرورش نیز اعتقاد عمل گرایی بر این است که آموزش و پرورش باید دانش آموزان را درگیر فعالیت </a:t>
            </a:r>
            <a:r>
              <a:rPr lang="fa-IR" dirty="0" err="1" smtClean="0">
                <a:solidFill>
                  <a:schemeClr val="tx1"/>
                </a:solidFill>
              </a:rPr>
              <a:t>هایی</a:t>
            </a:r>
            <a:r>
              <a:rPr lang="fa-IR" dirty="0" smtClean="0">
                <a:solidFill>
                  <a:schemeClr val="tx1"/>
                </a:solidFill>
              </a:rPr>
              <a:t> کند که به حل مسائل حقیقی و کنونی آنان منجر شود.</a:t>
            </a:r>
            <a:endParaRPr lang="fa-IR"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a:bodyPr>
          <a:lstStyle/>
          <a:p>
            <a:pPr algn="just"/>
            <a:r>
              <a:rPr lang="fa-IR" dirty="0" smtClean="0"/>
              <a:t> </a:t>
            </a:r>
            <a:r>
              <a:rPr lang="fa-IR" dirty="0" smtClean="0"/>
              <a:t>نظام های مذهبی- فلسفی جهان بینی ایی را بوجود آوردند که بنیان واقعیت را وجودی کامل ، لا یتغیر، ابدی و کلی فرض می کرد. بر مبنای این جهان بینی امور دنیوی(مادی) سطح پایین و نامطمئن هستی را تشکیل می دهند و امور معنوی و قلمرو فوق عالم تجربه و آزمایش قلمروی ورای عالم طبیعت را تشکیل می دهدکه از اطمینان بخوردار است</a:t>
            </a:r>
            <a:r>
              <a:rPr lang="fa-IR" dirty="0" smtClean="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a:bodyPr>
          <a:lstStyle/>
          <a:p>
            <a:pPr algn="just"/>
            <a:r>
              <a:rPr lang="fa-IR" dirty="0" smtClean="0"/>
              <a:t> </a:t>
            </a:r>
            <a:r>
              <a:rPr lang="fa-IR" dirty="0" smtClean="0"/>
              <a:t>در تقابل با تصور دوگرایانه (مادی-معنوی) واقعیت، دیویی بر جهان متحول و در حال تکامل تکیه می کند که در آن بجای نادیده گرفتن تجربه و تمسک به عالم ماورای طبیعی، بر بهره گیری از تجربه برای حل مسائل انسانی تاکید میشود. دیویی ضمن رد نظریه های شناخت دوگرایانه (ثنویت) بر تجربه های مداوم و پی درپی انسان تاکید می کند که بجای جدا کردن اندیشه و عمل، واقعیت-ارزش، عقل-عاطفه، آنها را به هم مربوط میسازند. </a:t>
            </a:r>
            <a:endParaRPr lang="fa-I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a:bodyPr>
          <a:lstStyle/>
          <a:p>
            <a:pPr algn="just"/>
            <a:r>
              <a:rPr lang="fa-IR" dirty="0" smtClean="0"/>
              <a:t>آموزش </a:t>
            </a:r>
            <a:r>
              <a:rPr lang="fa-IR" dirty="0" smtClean="0"/>
              <a:t>و پرورش از نظر دیویی نقش آزادی بخش دارد زیرا با تجهیز انسانها به روشی برای حل مسایل گوناگون، از جمله مسایل اجتماعی و حرفه ای آنان را آزاد میسازد. تز دیویی این بود که هستی نامطمئن است. وجود داشتن به معنی درگیر ششدن در جهانی متحول است</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a:bodyPr>
          <a:lstStyle/>
          <a:p>
            <a:pPr algn="just"/>
            <a:r>
              <a:rPr lang="fa-IR" dirty="0" smtClean="0"/>
              <a:t>2- ارگانیسم و محیط: تولد دیویی در سال 1859 با انتشار کتاب اصل انواع داروین همزمان بود. طبق نظریه داروین گونه های مختلف جاننداران تکامل تدریجی و آرام دارند. اعضای گونه ها زندگی می کنند و خود را با شرایط زیستی سازگار و منطبق میسازند تا به حیات خویش ادامه دهند.نظریه داروین بر این نکته تاکید دارد که اعضای گونه های موجودات برای ادامه حیات در محیطی که پیوسته چالش انگیز است رقابت می کنند. نظریه تکاملی داروین بر دیویی تاثیر گذاشت. </a:t>
            </a:r>
            <a:endParaRPr lang="fa-I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lnSpcReduction="10000"/>
          </a:bodyPr>
          <a:lstStyle/>
          <a:p>
            <a:pPr algn="just"/>
            <a:r>
              <a:rPr lang="fa-IR" dirty="0" smtClean="0"/>
              <a:t>همین </a:t>
            </a:r>
            <a:r>
              <a:rPr lang="fa-IR" dirty="0" smtClean="0"/>
              <a:t>تکامل را میتوان در تکامل اجتماعی ملاحظه کردکه اسپنسر ان را در ارتباط با زندگی اجتماعی-اقتصادی و سیاسی بکار گرفت. بر اثر رقابت و ابتکار فردی، بعضی افراد نسبت به دیگران با محیط زندگی خویش سازگاری بیشتری دارندو این رقیبان هوشمند و قوی هستند که از پله های ترقی جامعه بالا رفته و مناصب اجتماعی، اقتصادی و رهبری سیاسی را اشغال می کنند. آنهایی که هوشمندانه رفتار نمی کنند یا از عهده رقابت موثر و کارآمد برنمی آیند، از پله های نردبان منزلت اجتماعی پایین رفته و به پس مانده های جامعه تبدیل میشوند.</a:t>
            </a:r>
            <a:endParaRPr lang="fa-IR"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fontScale="85000" lnSpcReduction="20000"/>
          </a:bodyPr>
          <a:lstStyle/>
          <a:p>
            <a:pPr algn="just"/>
            <a:r>
              <a:rPr lang="fa-IR" dirty="0" smtClean="0"/>
              <a:t>از نظر اسپنسر رقابت نظم طبیعی زندگی است که به موجب آن گوی سبقت نصیب شایسته ترین افراد می گردد(داروینیسم اجتماعی). از دیدگاه داروینیسم اجتماعی، مدارس با آماده ساختن افراد برای زندگی رقابت آمیز به بهترین وجهی نقش خود را ایفا می کنند. به نظر دیویی تداوم زندگی انسانی مستلزم تعامل وی با محیط طبیعی است. همانطور که فرد یا ارگانیسم انسانی به زندگی خویش ادامه می دهد با موقعیتهای مبهم و مساله وار روبرو میشود که در جریان پیوسته تجربه دخالت می کنند. شخص موفق مشکلات را حل می کند و عناصر حل مساله را به گنجینه تجارب خویش می افزاید. بر اثر این شبکه تعامل بین ارگانیسم و محیط، ارگانیسم انسانی به کسب تجربه نائل می آید.ما از مسیر تجربه خود یا تعاملی که با محیط داریم معرفت کسب می کنیم و هر رویداد آزمایشی بر تجربه ما می افزاید.</a:t>
            </a:r>
            <a:endParaRPr lang="fa-IR"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a:bodyPr>
          <a:lstStyle/>
          <a:p>
            <a:pPr algn="just"/>
            <a:r>
              <a:rPr lang="fa-IR" dirty="0" smtClean="0"/>
              <a:t>. به این ترتیب برخی از اجزای فلسفه آموزش و پرورش دیویی عبارتند از:</a:t>
            </a:r>
          </a:p>
          <a:p>
            <a:pPr algn="just"/>
            <a:r>
              <a:rPr lang="fa-IR" dirty="0" smtClean="0"/>
              <a:t>* یادگیرنده موجود زنده و پدیده ای زیستی- اجتماعی است که برای ادامه حیات دارای انگیزه و کشش های لازم است.</a:t>
            </a:r>
          </a:p>
          <a:p>
            <a:pPr algn="just"/>
            <a:r>
              <a:rPr lang="fa-IR" dirty="0" smtClean="0"/>
              <a:t>*یادگیرنده در محیط و شرایطی زندگی می کند که هم طبیعی است و هم اجتماعی است.</a:t>
            </a:r>
          </a:p>
          <a:p>
            <a:pPr algn="just"/>
            <a:r>
              <a:rPr lang="fa-IR" dirty="0" smtClean="0"/>
              <a:t>*یادگیرنده به کمک سائق ها و کشش های درونی خویش، فرد فعالی است که با محیط خود پیوسته تعامل دارد.</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a:bodyPr>
          <a:lstStyle/>
          <a:p>
            <a:pPr algn="just"/>
            <a:r>
              <a:rPr lang="fa-IR" dirty="0" smtClean="0"/>
              <a:t>*فرد برای ارضای امیال خود، در تعاملاتی که با محیط دارد با مسائلی مواجه و روبرو میشود.</a:t>
            </a:r>
          </a:p>
          <a:p>
            <a:pPr algn="just"/>
            <a:r>
              <a:rPr lang="fa-IR" dirty="0" smtClean="0"/>
              <a:t>*یادگیری فرایند حل مساله است. انسانها در تلاش خویش برای زیستن در می یابند که زندگی گروهی یا مشارکت جمعی به موثرترین وجه به رفاه و تداوم حیات آنها کمک می کند.</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fontScale="92500" lnSpcReduction="10000"/>
          </a:bodyPr>
          <a:lstStyle/>
          <a:p>
            <a:pPr algn="just"/>
            <a:r>
              <a:rPr lang="fa-IR" dirty="0" smtClean="0"/>
              <a:t>3- معرفت شناسی ازمایشی دیویی:  دیویی بجای پرداختن به مسائل مابعد الطبیعی به مسائل معرفت شناسی پرداخته است. به نظر وی شناخت وجهه یا ویژگی ازمایشی دارد و از روش علمی پیروی می کند. او معتقد است که هوش بر اثر سهیم شدن مردم در تجارب یکدیگر در رویارویی با مسائل مشترک شکل میگیرد. هوش با توانایی تعریف و حل مسائل در اثر فرایند تداوم تجربه و ادامه تلاش برای حل مساله کسب میشود. انسانها از هوش خود برای ابداع و تهیه وسایل و ابزارها استفاده می کنند. هر اندازه جامعه پیچیده تر و پیشرفته تر باشد ابزارهایی که برای حل مسائل بکار گرفته میشوند فراوان ترند. </a:t>
            </a:r>
            <a:endParaRPr lang="fa-IR"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fontScale="92500" lnSpcReduction="20000"/>
          </a:bodyPr>
          <a:lstStyle/>
          <a:p>
            <a:pPr algn="just"/>
            <a:r>
              <a:rPr lang="fa-IR" dirty="0" smtClean="0"/>
              <a:t>بر </a:t>
            </a:r>
            <a:r>
              <a:rPr lang="fa-IR" dirty="0" smtClean="0"/>
              <a:t>خلاف روسو که از حالت ابتدایی انسان طبیعی تمجید می کرد دیویی دریافت که انساان ابتدایی یا وحشی به دلیل کمبودابزارهایی که به مدد آن بتوان به مشکل گشایی پرداخت، محدودیت دارد. در مقابل، جامعه متمدن از ابزارهایی برخوردار است که تلاشهای گروهی را برای حل مساله زیاد می کند و هوش اجتماعی را پرورش می دهد. به نظر دیویی فکر موقعیی آغاز میشود که موقعیت مشکل یا نیازهای برآورده نشده ای پیش رو باشد. در تلاش انسان برای برآوردن نیازهایش، تفکر حکم ابزاری برای رفع نیاز و تامین خشنودی اوست. تفکر مضمن ملاحظه روابط بین عمل و پیامدهای ناشی از آن است.</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جان </a:t>
            </a:r>
            <a:r>
              <a:rPr lang="fa-IR" dirty="0" err="1" smtClean="0"/>
              <a:t>دیویی</a:t>
            </a:r>
            <a:r>
              <a:rPr lang="fa-IR" dirty="0" smtClean="0"/>
              <a:t> بنیانگذار عمل گرایی در آموزش و پرورش</a:t>
            </a:r>
            <a:endParaRPr lang="fa-IR" dirty="0"/>
          </a:p>
        </p:txBody>
      </p:sp>
      <p:sp>
        <p:nvSpPr>
          <p:cNvPr id="3" name="Content Placeholder 2"/>
          <p:cNvSpPr>
            <a:spLocks noGrp="1"/>
          </p:cNvSpPr>
          <p:nvPr>
            <p:ph idx="1"/>
          </p:nvPr>
        </p:nvSpPr>
        <p:spPr/>
        <p:txBody>
          <a:bodyPr>
            <a:normAutofit fontScale="85000" lnSpcReduction="10000"/>
          </a:bodyPr>
          <a:lstStyle/>
          <a:p>
            <a:r>
              <a:rPr lang="fa-IR" dirty="0" smtClean="0">
                <a:solidFill>
                  <a:srgbClr val="FF0000"/>
                </a:solidFill>
              </a:rPr>
              <a:t>زندگینامه و آثار </a:t>
            </a:r>
            <a:r>
              <a:rPr lang="fa-IR" dirty="0" err="1" smtClean="0">
                <a:solidFill>
                  <a:srgbClr val="FF0000"/>
                </a:solidFill>
              </a:rPr>
              <a:t>دیویی</a:t>
            </a:r>
            <a:r>
              <a:rPr lang="fa-IR" dirty="0" smtClean="0"/>
              <a:t>:</a:t>
            </a:r>
          </a:p>
          <a:p>
            <a:pPr algn="just"/>
            <a:r>
              <a:rPr lang="fa-IR" dirty="0" smtClean="0"/>
              <a:t>جان </a:t>
            </a:r>
            <a:r>
              <a:rPr lang="fa-IR" dirty="0" err="1" smtClean="0"/>
              <a:t>دیویی</a:t>
            </a:r>
            <a:r>
              <a:rPr lang="fa-IR" dirty="0" smtClean="0"/>
              <a:t> در سال 1859 در شهر </a:t>
            </a:r>
            <a:r>
              <a:rPr lang="fa-IR" dirty="0" err="1" smtClean="0"/>
              <a:t>برلینگتون</a:t>
            </a:r>
            <a:r>
              <a:rPr lang="fa-IR" dirty="0" smtClean="0"/>
              <a:t> در ایالت </a:t>
            </a:r>
            <a:r>
              <a:rPr lang="fa-IR" dirty="0" err="1" smtClean="0"/>
              <a:t>ورمونت</a:t>
            </a:r>
            <a:r>
              <a:rPr lang="fa-IR" dirty="0" smtClean="0"/>
              <a:t> آمریکا به دنیا آمد. پدرش بازرگان بود و خانواده </a:t>
            </a:r>
            <a:r>
              <a:rPr lang="fa-IR" dirty="0" err="1" smtClean="0"/>
              <a:t>اش</a:t>
            </a:r>
            <a:r>
              <a:rPr lang="fa-IR" dirty="0" smtClean="0"/>
              <a:t> از یک زندگی سیاسی اجتماعی دموکرات و فعال برخوردار بودند. دیدگاه دموکراتیک او باعث شده بود تا در گردهمایی مختلف و جلسات گفت و شنود و مناظره جهت حل مسائل اجتماعی شرکت کند. وی لیسانس خود را از دانشگاه </a:t>
            </a:r>
            <a:r>
              <a:rPr lang="fa-IR" dirty="0" err="1" smtClean="0"/>
              <a:t>ورمونت</a:t>
            </a:r>
            <a:r>
              <a:rPr lang="fa-IR" dirty="0" smtClean="0"/>
              <a:t> گرفت و پس از آن مشغول تدریس در مدارس شهر </a:t>
            </a:r>
            <a:r>
              <a:rPr lang="fa-IR" dirty="0" err="1" smtClean="0"/>
              <a:t>ورمونت</a:t>
            </a:r>
            <a:r>
              <a:rPr lang="fa-IR" dirty="0" smtClean="0"/>
              <a:t> و روستاهای اطراف آن شد. دوره دکتری را دانشگاه </a:t>
            </a:r>
            <a:r>
              <a:rPr lang="fa-IR" dirty="0" err="1" smtClean="0"/>
              <a:t>جانزهاپکینگز</a:t>
            </a:r>
            <a:r>
              <a:rPr lang="fa-IR" dirty="0" smtClean="0"/>
              <a:t> ادامه داد . در سال 1889 تا 1894 پس از دریافت درجه دکتری به بخش فلسفه دانشگاه میشیگان پیوست و در آنجا به تدریس پرداخت.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fontScale="92500" lnSpcReduction="20000"/>
          </a:bodyPr>
          <a:lstStyle/>
          <a:p>
            <a:pPr algn="just">
              <a:buNone/>
            </a:pPr>
            <a:r>
              <a:rPr lang="fa-IR" dirty="0" smtClean="0"/>
              <a:t>4- عمل کامل اندیشه: تفکر اصیل موقعیی تحقق می یابد که فرد با مشکلات روبرو شود و بر اساس روش علمی به حل آنها بپردازد. دیویی این روش را ”عمل کامل تفکر“ می نامید که شامل 5 گام یا 5 مرحله زیر است:</a:t>
            </a:r>
          </a:p>
          <a:p>
            <a:pPr algn="just"/>
            <a:r>
              <a:rPr lang="fa-IR" dirty="0" smtClean="0"/>
              <a:t>4-1- برخورد با موقعیت مشکل یا ابهام آمیز: فرد به دلیل اینکه در موقعیت مسئله و مشکل قرار میگیرد دچار حیرت و سردرگمی میشود و درصدد برطرف کردن مشکل برمی اید.</a:t>
            </a:r>
          </a:p>
          <a:p>
            <a:pPr algn="just"/>
            <a:r>
              <a:rPr lang="fa-IR" dirty="0" smtClean="0"/>
              <a:t>4-2-واررسی و تعریف مسئله یا مشکل: در این مرحله فرد به بررسی دقیق مشکل می پردازد تا به تعریف روشن و دقیق مساله دست یابد و مشخص کند چه چیزی مانع فعالیت و ادامه تجربه او شده است.</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lnSpcReduction="10000"/>
          </a:bodyPr>
          <a:lstStyle/>
          <a:p>
            <a:pPr algn="just"/>
            <a:r>
              <a:rPr lang="fa-IR" dirty="0" smtClean="0"/>
              <a:t>4-3-روشن ساختن مسئله و گردآوری اطلاعات: در این مرحله فرد با وارسی دقیق و بازبینی عناصری که در موقعیت مسئله وجود دارد بطور منظم و فکورانه در باره مسئله به تحقیق می پردازد و اطلاعات مورد نیاز جهت حل مشکل و برطرف سازی موقعیت مبهم را جمع آوری می کند.</a:t>
            </a:r>
          </a:p>
          <a:p>
            <a:pPr algn="just"/>
            <a:r>
              <a:rPr lang="fa-IR" dirty="0" smtClean="0"/>
              <a:t>4-4-ساختن فرضیه های موقت( پیشنهاد راه حل ها): در این مرحله فرد پاسخ های موقت به موقعیت مشکل را فراهم می کند</a:t>
            </a:r>
            <a:r>
              <a:rPr lang="fa-IR" dirty="0" smtClean="0"/>
              <a:t>.</a:t>
            </a:r>
            <a:endParaRPr lang="fa-IR"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fontScale="85000" lnSpcReduction="10000"/>
          </a:bodyPr>
          <a:lstStyle/>
          <a:p>
            <a:pPr algn="just"/>
            <a:r>
              <a:rPr lang="fa-IR" dirty="0" smtClean="0"/>
              <a:t>4-5- </a:t>
            </a:r>
            <a:r>
              <a:rPr lang="fa-IR" dirty="0" smtClean="0"/>
              <a:t>آزمون فرضیه: از میان فرضیه ها یا پاسخ های احتمالی در این مرحله فرضیه ای که احتمال درست بودن آن بیشتر است آزمایش میشود. اگر مشکل برطرف نشد ، فرد سایر فرضیه ها یا راه حل ها را آزمون می کند تا مسئله حل شود.</a:t>
            </a:r>
          </a:p>
          <a:p>
            <a:pPr algn="just"/>
            <a:r>
              <a:rPr lang="fa-IR" dirty="0" smtClean="0"/>
              <a:t>5- ارزش شناسی آزمایشی دیویی: دیویی منشاء ارزشها، احساسات ، افعال اخلاقی و زیبایی شناسی را تجربه انسانی می داند نه شهود واقعیت غایی آنگونه که ایدئالیستها مطرح می کردند. برخلاف فلسفه سنتی ایدئالیست و واقع گرا که جهان را ذاتا شامل سلسله مراتبی از ارزشها می دانند، دیویی معتقد بود که ارزش ها در نتیجه پاسخهایی بروز می کنند که انسانها به شرایط مختلف محیطی می دهند. بنابراین از نظر وی ارزشها ابدی و همیشگی نیستند بلکه نسبی و تغییر پذیرند.</a:t>
            </a: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fontScale="92500" lnSpcReduction="20000"/>
          </a:bodyPr>
          <a:lstStyle/>
          <a:p>
            <a:pPr algn="just"/>
            <a:r>
              <a:rPr lang="fa-IR" dirty="0" smtClean="0">
                <a:solidFill>
                  <a:srgbClr val="FF0000"/>
                </a:solidFill>
              </a:rPr>
              <a:t>1-آموزش و پرورش به منزله نگهداری و بازسازی</a:t>
            </a:r>
            <a:r>
              <a:rPr lang="fa-IR" dirty="0" smtClean="0"/>
              <a:t>: دیویی بیان میدارد که آموزش و پرورش هم در نقش نگهداری میراث فرهنگی و انتقال ان به نسل جدید و هم در نقش بازسازی و ساخت دوباره تجربه و میراث فرهنگی جامعه ، از هر دو کارکرد برخوردار است. آموزش و پرورش از راه انتقال میراث فرهنگی از نسل بزرگسال به کودکان یا اعضای نابالغ جامعه تداوم فرهنگی را امکان پذیر می کند و از این بابت دارای بعد محافظه کاری است. آموزش و پرورش در نقش انتقال دهنده میراث فرهنگی وسیله ایست که به یاری آن جامعه حیات فرهنگی خویش را تجدید می کند و به ان تداوم می بخشد.</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fontScale="92500" lnSpcReduction="10000"/>
          </a:bodyPr>
          <a:lstStyle/>
          <a:p>
            <a:pPr algn="just"/>
            <a:r>
              <a:rPr lang="fa-IR" dirty="0" smtClean="0"/>
              <a:t>نقش دیگر و مهمتر آموزش و پرورش از نظر دیویی بازسازی میراث فرهنگی است. گرچه آموزش و پرورش از طریق کارکرد اول خود به انتقال میراث فرهنگی می پردازد اما تربیت امری وسیع تر و پویاتر از حفظ وضع موجود است. انتقال میراث فرهنگی مهارتها و ابزارهایی در اختیار نسل جوان قرار می دهد که به کمک آن شرایط اجتماعی را بهبود بخشند. دیویی گذشته را ابزار تجزیه و تحلیل موقعیتهای کنونی به شمار می آورد که به کمک آن تجربه های گذشته بازسازی میشوند و فرضیه های نو جهت حل مسائل انسانی فراهم می کند. </a:t>
            </a:r>
            <a:endParaRPr lang="fa-IR"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a:bodyPr>
          <a:lstStyle/>
          <a:p>
            <a:pPr algn="just"/>
            <a:r>
              <a:rPr lang="fa-IR" dirty="0" smtClean="0"/>
              <a:t>بعنوان </a:t>
            </a:r>
            <a:r>
              <a:rPr lang="fa-IR" dirty="0" smtClean="0"/>
              <a:t>مثال دانش آموزان با نحوه زندگی نسلهای قبل آشنا میشوند و به بازسازی تجربه های آنها برای حل مسائل کنونی می پردازند. ما نسلهای جدید تجربه نسلهای قبلی را میگیریم و با تبدیل آنها به تجربه های جدید مسائل و مشکلات خود را حل می کنیم و این فرایند عمری به اندازه عمر بشر از ابتدا تا کنون و تا آینده ای دارد که انسان روی این کره خاکی زیست می کند.</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fontScale="92500" lnSpcReduction="10000"/>
          </a:bodyPr>
          <a:lstStyle/>
          <a:p>
            <a:pPr algn="just"/>
            <a:r>
              <a:rPr lang="fa-IR" dirty="0" smtClean="0">
                <a:solidFill>
                  <a:srgbClr val="FF0000"/>
                </a:solidFill>
              </a:rPr>
              <a:t>2-مدرسه و جامعه </a:t>
            </a:r>
            <a:r>
              <a:rPr lang="fa-IR" dirty="0" smtClean="0"/>
              <a:t>: میراث فرهنگی عبارت است از شبکه گسترده ای از تجارب جمع آوری شده یا متراکم بشر که دارای بخش ها یا عناصری است که ممکن است شایستگی تداوم را داشته یا نداشته باشد. آموزش و پرورش رسمی وسیله پالایش و انتخاب جنبه هایی از میراث فرهنگی است که شایستگی تداوم را دارند. به نظر دیویی مدرسه محیطی تخصصی است که هدف از تاسیس آن جلب مشارکت فرهنگی نسل جوان است. مدرسه نهادی است که ضمن انتقال میراث فرهنگی ، درصدد است تا میراث فرهنگی را بازسازی کند تا نیازهای زمان حال برآورده شود.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a:bodyPr>
          <a:lstStyle/>
          <a:p>
            <a:pPr algn="just"/>
            <a:r>
              <a:rPr lang="fa-IR" dirty="0" smtClean="0"/>
              <a:t>از نظر دیویی مدرسه دارای سه کنش است:</a:t>
            </a:r>
          </a:p>
          <a:p>
            <a:pPr algn="just"/>
            <a:r>
              <a:rPr lang="fa-IR" dirty="0" smtClean="0"/>
              <a:t>2-1-ساده کردن میراث فرهنگی. مدرسه و برنامه ریزان درسیی و معلمان در مقام نمایندگان اجتماع ، عناصری از میراث فرهنگی را بر می گزینند و پیچیدگی آن را بصورتی که با سطح رشد و آمادگی بچه ها مناسب باشد کاهش داده و آنرا ساده می کنند</a:t>
            </a:r>
            <a:r>
              <a:rPr lang="fa-IR" dirty="0" smtClean="0"/>
              <a:t>.</a:t>
            </a:r>
            <a:endParaRPr lang="fa-IR"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a:bodyPr>
          <a:lstStyle/>
          <a:p>
            <a:pPr algn="just"/>
            <a:r>
              <a:rPr lang="fa-IR" dirty="0" smtClean="0"/>
              <a:t>2-2-پالایش </a:t>
            </a:r>
            <a:r>
              <a:rPr lang="fa-IR" dirty="0" smtClean="0"/>
              <a:t>و تصفیه میراث فرهنگی. مدرسه عناصری از میراث فرهنگی را که رشد انسان را فزونی می بخشد انتخاب می کند و عناصری را که به رشد کمک نمی کند کنار می گذارد.</a:t>
            </a:r>
          </a:p>
          <a:p>
            <a:pPr algn="just"/>
            <a:r>
              <a:rPr lang="fa-IR" dirty="0" smtClean="0"/>
              <a:t>2-3- متعادل ساختن میراث فرهنگی. مدرسه تجربه هایی را که انتخاب و پالایش شده اند را بصورت هسته یکپارچه ای از تجارب انسانی تنظیم نموده و متعادل میسازد.</a:t>
            </a:r>
          </a:p>
          <a:p>
            <a:pPr algn="just"/>
            <a:endParaRPr lang="fa-IR"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fontScale="92500" lnSpcReduction="20000"/>
          </a:bodyPr>
          <a:lstStyle/>
          <a:p>
            <a:pPr algn="just"/>
            <a:r>
              <a:rPr lang="fa-IR" dirty="0" smtClean="0">
                <a:solidFill>
                  <a:srgbClr val="FF0000"/>
                </a:solidFill>
              </a:rPr>
              <a:t>3- جامعه دموکراتیک (مردم سالار) و آموزش و پرورش </a:t>
            </a:r>
            <a:r>
              <a:rPr lang="fa-IR" dirty="0" smtClean="0"/>
              <a:t>:  دیویی تصور آموزش و پرورش ثابت و یکسان در همه جا را مردود می انگارد و بعکس استدلال می کند که کیفیت آموزش و پرورش همانند کیفیت زندگی اجتماعی ثابت و در همه جا یکسان نیست. تصور دیویی از آموزش و پرورش دموکراتیک و مردم سالار مبتنی بر معرفت شناسی و جامعه شناسیی است که خصیصه آن آزمایشگرایی است. جامعه دموکراتیک دیویی اجتماعی است که اعضای آن به وسیعترین شکل در علایق متنوع سهیم و شریکند و منافع مشترک دارند. هر مانعی که در راه تعامل گروهی قرار گیرد، از قبیل جداییهای نژادی، مذهبی، یا اقتصادی، به مشارکت گروهی خلل وارد می کند.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جان </a:t>
            </a:r>
            <a:r>
              <a:rPr lang="fa-IR" dirty="0" err="1" smtClean="0"/>
              <a:t>دیویی</a:t>
            </a:r>
            <a:r>
              <a:rPr lang="fa-IR" dirty="0" smtClean="0"/>
              <a:t> بنیانگذار عمل گرایی در آموزش و پرورش</a:t>
            </a:r>
            <a:endParaRPr lang="fa-IR" dirty="0"/>
          </a:p>
        </p:txBody>
      </p:sp>
      <p:sp>
        <p:nvSpPr>
          <p:cNvPr id="3" name="Content Placeholder 2"/>
          <p:cNvSpPr>
            <a:spLocks noGrp="1"/>
          </p:cNvSpPr>
          <p:nvPr>
            <p:ph idx="1"/>
          </p:nvPr>
        </p:nvSpPr>
        <p:spPr/>
        <p:txBody>
          <a:bodyPr>
            <a:normAutofit fontScale="85000" lnSpcReduction="20000"/>
          </a:bodyPr>
          <a:lstStyle/>
          <a:p>
            <a:pPr algn="just"/>
            <a:r>
              <a:rPr lang="fa-IR" dirty="0" smtClean="0"/>
              <a:t>دیویی </a:t>
            </a:r>
            <a:r>
              <a:rPr lang="fa-IR" dirty="0" smtClean="0"/>
              <a:t>در دانشگاه شیکاگو ” مدرسه آزمایشگاه “ را تاسیس و از سال 1896 تا 1904 آن را مدیریت کرد. در این مدرسه کودکان 4 تا 14 ساله پذیرش میشدند و کوشش می شد تا با استفاده از روش فعالیت و بازی </a:t>
            </a:r>
            <a:r>
              <a:rPr lang="fa-IR" dirty="0" err="1" smtClean="0"/>
              <a:t>تجاربی</a:t>
            </a:r>
            <a:r>
              <a:rPr lang="fa-IR" dirty="0" smtClean="0"/>
              <a:t> برای زندگی آنان فراهم شود. این فعالیتها برای این منظور طراحی می شد تا کودکان را بطور فعالانه ای نسبت به بازسازی تجارب خویش تحریک کنند. این مدرسه </a:t>
            </a:r>
            <a:r>
              <a:rPr lang="fa-IR" dirty="0" err="1" smtClean="0"/>
              <a:t>بصورت</a:t>
            </a:r>
            <a:r>
              <a:rPr lang="fa-IR" dirty="0" smtClean="0"/>
              <a:t> اجتماع کوچک و جامعه ای در حال تکوین انجام وظیفه می نمود.مدرسه آزمایشگاه مدرسه ای تجربی بود که در آن نظریه های تربیتی آزمایش می شد.</a:t>
            </a:r>
          </a:p>
          <a:p>
            <a:pPr algn="just"/>
            <a:r>
              <a:rPr lang="fa-IR" dirty="0" smtClean="0">
                <a:solidFill>
                  <a:srgbClr val="FF0000"/>
                </a:solidFill>
              </a:rPr>
              <a:t>آثار برجسته و فلسفی  تربیتی </a:t>
            </a:r>
            <a:r>
              <a:rPr lang="fa-IR" dirty="0" err="1" smtClean="0">
                <a:solidFill>
                  <a:srgbClr val="FF0000"/>
                </a:solidFill>
              </a:rPr>
              <a:t>دیویی</a:t>
            </a:r>
            <a:r>
              <a:rPr lang="fa-IR" dirty="0" smtClean="0">
                <a:solidFill>
                  <a:srgbClr val="FF0000"/>
                </a:solidFill>
              </a:rPr>
              <a:t>:</a:t>
            </a:r>
          </a:p>
          <a:p>
            <a:pPr algn="just"/>
            <a:r>
              <a:rPr lang="fa-IR" dirty="0" smtClean="0"/>
              <a:t>1- مدرسه و اجتماع: در این کتاب </a:t>
            </a:r>
            <a:r>
              <a:rPr lang="fa-IR" dirty="0" err="1" smtClean="0"/>
              <a:t>دیویی</a:t>
            </a:r>
            <a:r>
              <a:rPr lang="fa-IR" dirty="0" smtClean="0"/>
              <a:t> این نیاز که مدرسه باید نقش اجتماعی بزرگتری را برعهده گیرد مورد بحث قرار داده است.</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fontScale="77500" lnSpcReduction="20000"/>
          </a:bodyPr>
          <a:lstStyle/>
          <a:p>
            <a:pPr algn="just"/>
            <a:r>
              <a:rPr lang="fa-IR" dirty="0" smtClean="0"/>
              <a:t>هر نوع استثمار انسان روحیه تجربه گرایی مشترک جامعه دموکراتیک را تضعیف می کند. دیویی بر ماهیت تعاونی تجربه مشترک انسانی تاکید می کند. هر اندازه بین افراد مشارکت بیشتری تحقق یابد، امکان تعامل انسانی و رشد افزایش می یابد. جامعه ای که حقیقتا دموکراتیک باشد، در چهارچوبی از علائق مشترک به کثرت گرایی و تنوع فرهنگی احترام می گذارد. بنظر دیویی آموزش و پرورش به ایجاد حس همزیستی گروهی کمک می کند. دیویی برای نقش تربیتی گروه انسانی در پرورش هوش اجتماعی اهمیت زیادی قائل است. او مدرسه و کلاس درس را به مثابه جامعه ای هسته ای درنظر میگیرد که در آن متعلمان در کنار یکدیگر به حل مسائلی که همگی در انها سهیم اند، می پردازند. دیویی جماعت بزرگ یا جامعه بزرگی را در نظر داشت که متضمن آزادانه ترین ارتباطات بین افراد باشد.جماعتی که در آن اکثریت قاطع افراد برای حل مسائل مشترک از تجربه های مستقیم رو در رو بهره مند هستند.</a:t>
            </a:r>
            <a:endParaRPr lang="fa-IR"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a:bodyPr>
          <a:lstStyle/>
          <a:p>
            <a:pPr algn="just"/>
            <a:r>
              <a:rPr lang="fa-IR" dirty="0" smtClean="0">
                <a:solidFill>
                  <a:srgbClr val="FF0000"/>
                </a:solidFill>
              </a:rPr>
              <a:t>4-آموزش و یادگیری آزمایش گرایانه </a:t>
            </a:r>
            <a:r>
              <a:rPr lang="fa-IR" dirty="0" smtClean="0"/>
              <a:t>: از نظر دیویی ازادی متعلم بمنزله هرج و مرج یا کنش دلبخواهی او بدون توجه به عاقبت کار نیست. بلکه آزادی مستلزم فضای باز کلاسی و آنگونه نگرش آموزشی است که استفاده از پژوهش آزمایش گرایانه را در آزمون عقاید و ارزشها آسان می کند. روش حل مساله گروهی با شیوه سنتی کلاس درس که در آن آموزش مبتنی بر اقتدار معلم است، تفاوت اساسی دارد. </a:t>
            </a:r>
            <a:endParaRPr lang="fa-IR"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fontScale="92500" lnSpcReduction="10000"/>
          </a:bodyPr>
          <a:lstStyle/>
          <a:p>
            <a:pPr algn="just"/>
            <a:r>
              <a:rPr lang="fa-IR" dirty="0" smtClean="0"/>
              <a:t>دیویی </a:t>
            </a:r>
            <a:r>
              <a:rPr lang="fa-IR" dirty="0" smtClean="0"/>
              <a:t>از انضباط تحمیل شده از بیرون انتقاد کرده و انضباط برخاسته از درون را که با هدف پرورش افراد خودگردان (اداره خود) و خود انتظام (خود نظم دهی) طراحی شده باشد را ترجیح میدهد. انضباط مسئله محور و درونی از بطن فعالیت نشات میگیرد که برای حل مساله مورد نیاز است. معلم بجای کنترل کردن موقعیت یادگیری، بعنوان حامی، موقعیت یادگیری را هدایت می کند. از نظر دیویی نقطه آغاز هر فعالیت، نیازیست که دانش آموز یا متعلم احساس می کند. این رغبت که با نیازی حقیقی مرتبط است در واداشتن متعلم به انجام تلاش لازم برای حل مساله و ارضای نیاز موثر است.</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fontScale="92500" lnSpcReduction="20000"/>
          </a:bodyPr>
          <a:lstStyle/>
          <a:p>
            <a:pPr algn="just"/>
            <a:r>
              <a:rPr lang="fa-IR" dirty="0" smtClean="0"/>
              <a:t>بر مبنای تصور دیویی از یادگیری، اهداف تربیتی بر دو گونه اند: درونی و بیرونی. اهداف درونی که تار و پود تجارب و علایق دانش آموز را تشکیل می دهند، از مساله یا تکلیف سرچسمه میگیرند. در مقابل، اهداف بیرونی نسبت به مساله ، تکلیف یا علاقه متعلم خارجی هستند. مثلا پادشها و تنبیهایی که به منظور ترغیب یادگیری در مدارس سنتی اعمال میشوند، خارجی بوده و اغلب یادگیری حقیقی را مخدوش میسازند. اهداف برخاسته از درون، همیشه نسبت به اهداف بیرونی برتری دارند زیرا جنبه شخصی و مساله آمیز دارند و به خودگردانی شخص یادگیرنده و کنترل و انضباط شخصی او مربوط می شوند. </a:t>
            </a:r>
            <a:endParaRPr lang="fa-IR"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a:bodyPr>
          <a:lstStyle/>
          <a:p>
            <a:pPr algn="just"/>
            <a:r>
              <a:rPr lang="fa-IR" dirty="0" smtClean="0"/>
              <a:t>هدفهای </a:t>
            </a:r>
            <a:r>
              <a:rPr lang="fa-IR" dirty="0" smtClean="0"/>
              <a:t>درونی تربیتی که از متن تجربه شخصی متعلم بر می خیزند انعطاف پذیر و قابل تغییر هستند و به فعالیت می انجامند. در نظریه یادگیری مساله محور دیویی، معلم بعنوان تکیه گاه بجای کارگردانی، یادگیری آن را هدایت می کند. نقش معلم در درجه اول راهنمایی متعلمانی است که به مشورت یا کمک نیازمندند. معلمانی که روش حل مساله را بکار می برند، باید در قبال شاگردان خود شکیبا باشند.</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a:bodyPr>
          <a:lstStyle/>
          <a:p>
            <a:pPr algn="just"/>
            <a:r>
              <a:rPr lang="fa-IR" dirty="0" smtClean="0"/>
              <a:t>بعنوان تکیه گاه دانش آموزان، معلم باید به آنان اجازه دهد تا مرتکب خطا شوند و پیامدهای اعمال خویش را تجربه کنند. به این طریق احتمال اینکه دانش آموز خود خطاهای خویش را تصحیح کند، افزایش می یابد. منظور دیویی آن نبود که برنامه درسی تحت سیطره هوسهای کودکانه در آید.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fontScale="92500" lnSpcReduction="20000"/>
          </a:bodyPr>
          <a:lstStyle/>
          <a:p>
            <a:pPr algn="just"/>
            <a:r>
              <a:rPr lang="fa-IR" dirty="0" smtClean="0">
                <a:solidFill>
                  <a:srgbClr val="FF0000"/>
                </a:solidFill>
              </a:rPr>
              <a:t>5- رشد بعنوان هدف آموزش و پرورش : </a:t>
            </a:r>
            <a:r>
              <a:rPr lang="fa-IR" dirty="0" smtClean="0"/>
              <a:t>هدف انحصاری آموزش و پرورش، رشد یا همانا بازسازی تجربه است به گونه ای که به هدایت و کنترل تجربه های بعدی بینجامد. آموزش و پرورش بعنوان یک فرایند، هدفی ورای رشد ندارد. تجربه های مطلوب راهگشای تجربه های بعدی هستند، حال آنکه تجربه های نامطلوب مانع تجربه های بعدی میشوند و امکان آنها را کاهش می دهند. رشد به معنای انست که فرد توانایی درک روابط و پیوندهای مابین تجربه های مختلف، بین یک موقعیت یادگیری و موقعیت دیگر را حاصل کرده است. یادگیری از راه تجربه و از طریق حل مساله به این معناست که آموزش و پرورش، همانند زندگی فرایند بازسازی مداوم تجربه است. </a:t>
            </a:r>
            <a:endParaRPr lang="fa-IR"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lnSpcReduction="10000"/>
          </a:bodyPr>
          <a:lstStyle/>
          <a:p>
            <a:pPr algn="just"/>
            <a:r>
              <a:rPr lang="fa-IR" dirty="0" smtClean="0"/>
              <a:t>با </a:t>
            </a:r>
            <a:r>
              <a:rPr lang="fa-IR" dirty="0" smtClean="0"/>
              <a:t>این توضیح ، دیویی تاکید مدارس سنتی بر نظریه آمادگی (آماده ساختن شاگردان برای زندگی بزرگسالی) را مردود انگاشت.  بجای انکه دانش آموزان در انتظار آینده ای دور دست بنشینند، باید بر پایه نیازها و رغبتهای خویش به حل مسائل کنونی دست بکار شوند. بنظر دیویی دوران کودکی یکی از مراحل رشد زندگانی انسان است و دوران کودک اهمیت خاص خود را دارد. کودکی که در هریک از مراحل رشد خود خوب زندگی کند، محتمل است که در دوران کمال نیز زندگی شایسته و رضایت بخشی داشته باشد.</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fontScale="85000" lnSpcReduction="10000"/>
          </a:bodyPr>
          <a:lstStyle/>
          <a:p>
            <a:pPr algn="just"/>
            <a:r>
              <a:rPr lang="fa-IR" dirty="0" smtClean="0">
                <a:solidFill>
                  <a:srgbClr val="FF0000"/>
                </a:solidFill>
              </a:rPr>
              <a:t>6- برنامه درسی: </a:t>
            </a:r>
            <a:r>
              <a:rPr lang="fa-IR" dirty="0" smtClean="0"/>
              <a:t>دیویی همانند دیگر مصلحان تربیتی نظیر روسو، پستالوزی، و پارکر برنامه درسی موضوع محور سنتی را به چالش کشیده است. آنها اعتقاد دارند که تدریس مجموعه هایی از اطلاعات جدا از هم مانند تاریخ، جغرافی، ریاضیات و علوم تا حد ظاهر سازی، خشک و فضل فروشی گذشته محوری تنزل کرده است و آموزش رسمی حالت انتزاعی پیدا کرده و از علایق و نیازها و تجارب کودکان مجزا شده است. دیویی به سه سطح از سازماندهی برنامه درسی اشاره کرده است:</a:t>
            </a:r>
          </a:p>
          <a:p>
            <a:pPr algn="just"/>
            <a:r>
              <a:rPr lang="fa-IR" dirty="0" smtClean="0">
                <a:solidFill>
                  <a:srgbClr val="FF0000"/>
                </a:solidFill>
              </a:rPr>
              <a:t>1- ساختن و انجام دادن: </a:t>
            </a:r>
            <a:r>
              <a:rPr lang="fa-IR" dirty="0" smtClean="0"/>
              <a:t>ساختن و انجام دادن بچه ها را به فعالیتها یا پروژه هایی جلب می کند که بر تجربه های دست اول مبتنی است و مستلزم کاربرد و تصرف در مواد خام است.</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fontScale="85000" lnSpcReduction="20000"/>
          </a:bodyPr>
          <a:lstStyle/>
          <a:p>
            <a:pPr algn="just"/>
            <a:r>
              <a:rPr lang="fa-IR" dirty="0" smtClean="0">
                <a:solidFill>
                  <a:srgbClr val="FF0000"/>
                </a:solidFill>
              </a:rPr>
              <a:t>2- تاریخ و جغرافیا: </a:t>
            </a:r>
            <a:r>
              <a:rPr lang="fa-IR" dirty="0" smtClean="0"/>
              <a:t>دیویی تاریخ و جغرافیا را به عنوان دو منبع تربیتی بزرگ برای بسط میدان و اهمیت تجربه </a:t>
            </a:r>
            <a:r>
              <a:rPr lang="fa-IR" u="sng" dirty="0" smtClean="0"/>
              <a:t>زمانی</a:t>
            </a:r>
            <a:r>
              <a:rPr lang="fa-IR" dirty="0" smtClean="0"/>
              <a:t> و </a:t>
            </a:r>
            <a:r>
              <a:rPr lang="fa-IR" u="sng" dirty="0" smtClean="0"/>
              <a:t>مکانی</a:t>
            </a:r>
            <a:r>
              <a:rPr lang="fa-IR" dirty="0" smtClean="0"/>
              <a:t> کودک از محیطهای خانه و مدرسه تا اجتماع و جهان بزرگتر در نظر می گرفت. بنظر وی تاریخ و جغرافیا را نباید به عنوان دو مجموعه اطلاعات جدا از هم تدریس کرد، بلکه باید از محیط کودک آغاز کرد و سپس گسترش داد به نحوی که طفل نسبت به زمان و مکان تعلق پیدا کند.</a:t>
            </a:r>
          </a:p>
          <a:p>
            <a:pPr algn="just"/>
            <a:r>
              <a:rPr lang="fa-IR" dirty="0" smtClean="0">
                <a:solidFill>
                  <a:srgbClr val="FF0000"/>
                </a:solidFill>
              </a:rPr>
              <a:t>3- علوم سازمان یافته: </a:t>
            </a:r>
            <a:r>
              <a:rPr lang="fa-IR" dirty="0" smtClean="0"/>
              <a:t>شامل موضوعات نظام دار یا علوم مختلف است که از مجموعه ای از باورهای آزموده شده یا احکام موجه تشکیل میشوند. معرفت برگرفته از علوم مختلف عنصری ضروری برای شناسایی اجزاء مبهم مساله و ساختن فرضیه های عمل است. با این دید نسبت به برنامه درسی، دانش حالت بین رشته ای و ابزاری پیدا می کند.</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جان </a:t>
            </a:r>
            <a:r>
              <a:rPr lang="fa-IR" dirty="0" err="1" smtClean="0"/>
              <a:t>دیویی</a:t>
            </a:r>
            <a:r>
              <a:rPr lang="fa-IR" dirty="0" smtClean="0"/>
              <a:t> بنیانگذار عمل گرایی در آموزش و پرورش</a:t>
            </a:r>
            <a:endParaRPr lang="fa-IR" dirty="0"/>
          </a:p>
        </p:txBody>
      </p:sp>
      <p:sp>
        <p:nvSpPr>
          <p:cNvPr id="3" name="Content Placeholder 2"/>
          <p:cNvSpPr>
            <a:spLocks noGrp="1"/>
          </p:cNvSpPr>
          <p:nvPr>
            <p:ph idx="1"/>
          </p:nvPr>
        </p:nvSpPr>
        <p:spPr/>
        <p:txBody>
          <a:bodyPr>
            <a:normAutofit fontScale="70000" lnSpcReduction="20000"/>
          </a:bodyPr>
          <a:lstStyle/>
          <a:p>
            <a:pPr algn="just"/>
            <a:r>
              <a:rPr lang="fa-IR" dirty="0" smtClean="0"/>
              <a:t>2- کودک و برنامه درسی: کتابی که در آن نقش معلم را در ارتباط دادن برنامه درسی به علاقه، آمادگی کودک و </a:t>
            </a:r>
            <a:r>
              <a:rPr lang="fa-IR" dirty="0" err="1" smtClean="0"/>
              <a:t>و</a:t>
            </a:r>
            <a:r>
              <a:rPr lang="fa-IR" dirty="0" smtClean="0"/>
              <a:t> مرحله رشد وی پرداخته است.</a:t>
            </a:r>
          </a:p>
          <a:p>
            <a:pPr algn="just"/>
            <a:r>
              <a:rPr lang="fa-IR" dirty="0" smtClean="0"/>
              <a:t>3- چگونه می </a:t>
            </a:r>
            <a:r>
              <a:rPr lang="fa-IR" dirty="0" err="1" smtClean="0"/>
              <a:t>اندیشیم</a:t>
            </a:r>
            <a:r>
              <a:rPr lang="fa-IR" dirty="0" smtClean="0"/>
              <a:t>: در این کتاب </a:t>
            </a:r>
            <a:r>
              <a:rPr lang="fa-IR" dirty="0" err="1" smtClean="0"/>
              <a:t>دیویی</a:t>
            </a:r>
            <a:r>
              <a:rPr lang="fa-IR" dirty="0" smtClean="0"/>
              <a:t> استدلال می کند که تفکر جنبه آزمایشی دارد. تفکر هنگامی محقق میشود که </a:t>
            </a:r>
            <a:r>
              <a:rPr lang="fa-IR" dirty="0" err="1" smtClean="0"/>
              <a:t>که</a:t>
            </a:r>
            <a:r>
              <a:rPr lang="fa-IR" dirty="0" smtClean="0"/>
              <a:t> با استفاده از روش علمی برای تحقیق پیرامون یک وضعیت </a:t>
            </a:r>
            <a:r>
              <a:rPr lang="fa-IR" dirty="0" err="1" smtClean="0"/>
              <a:t>نامعین</a:t>
            </a:r>
            <a:r>
              <a:rPr lang="fa-IR" dirty="0" smtClean="0"/>
              <a:t> فرضیه </a:t>
            </a:r>
            <a:r>
              <a:rPr lang="fa-IR" dirty="0" err="1" smtClean="0"/>
              <a:t>هایی</a:t>
            </a:r>
            <a:r>
              <a:rPr lang="fa-IR" dirty="0" smtClean="0"/>
              <a:t> را بسازیم و آزمایش کنیم.</a:t>
            </a:r>
          </a:p>
          <a:p>
            <a:pPr algn="just"/>
            <a:r>
              <a:rPr lang="fa-IR" dirty="0" smtClean="0"/>
              <a:t>4- دموکراسی و آموزش و پرورش: کامل ترین اثر </a:t>
            </a:r>
            <a:r>
              <a:rPr lang="fa-IR" dirty="0" err="1" smtClean="0"/>
              <a:t>دیویی</a:t>
            </a:r>
            <a:r>
              <a:rPr lang="fa-IR" dirty="0" smtClean="0"/>
              <a:t> در آموزش و پرورش که درصدد شناسایی افکار بنیادین جامعه دموکراتیک و </a:t>
            </a:r>
            <a:r>
              <a:rPr lang="fa-IR" dirty="0" err="1" smtClean="0"/>
              <a:t>بکاربستن</a:t>
            </a:r>
            <a:r>
              <a:rPr lang="fa-IR" dirty="0" smtClean="0"/>
              <a:t> آن در آموزش و پرورش بر می آید.</a:t>
            </a:r>
          </a:p>
          <a:p>
            <a:pPr algn="just"/>
            <a:r>
              <a:rPr lang="fa-IR" dirty="0" smtClean="0"/>
              <a:t>5- تجربه و آموزش و پرورش. در این کتاب </a:t>
            </a:r>
            <a:r>
              <a:rPr lang="fa-IR" dirty="0" err="1" smtClean="0"/>
              <a:t>دیویی</a:t>
            </a:r>
            <a:r>
              <a:rPr lang="fa-IR" dirty="0" smtClean="0"/>
              <a:t> مربیان آموزش و پرورش پیشرو را به دلیل ناکامی شان در تدوین فلسفه آموزش و پرورش مبتنی بر تجربه مورد انتقاد قرار داد.</a:t>
            </a:r>
          </a:p>
          <a:p>
            <a:pPr algn="just"/>
            <a:r>
              <a:rPr lang="fa-IR" dirty="0" smtClean="0"/>
              <a:t>6- سایر اثار مهم او عبارتند از: کتابهای رغبت و تلاش در آموزش و پرورش، طبیعت و سلوک انسان، آزادی و فرهنگ. آثار </a:t>
            </a:r>
            <a:r>
              <a:rPr lang="fa-IR" dirty="0" err="1" smtClean="0"/>
              <a:t>دیویی</a:t>
            </a:r>
            <a:r>
              <a:rPr lang="fa-IR" dirty="0" smtClean="0"/>
              <a:t> موجب پیدایش فلسفه آزمایش گرانمایه ای شد که آموزش و پرورش آمریکا را </a:t>
            </a:r>
            <a:r>
              <a:rPr lang="fa-IR" smtClean="0"/>
              <a:t>در نظریه و </a:t>
            </a:r>
            <a:r>
              <a:rPr lang="fa-IR" dirty="0" smtClean="0"/>
              <a:t>عمل عمیقا متاثر ساخت.</a:t>
            </a:r>
            <a:endParaRPr lang="fa-I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a:bodyPr>
          <a:lstStyle/>
          <a:p>
            <a:pPr algn="just"/>
            <a:r>
              <a:rPr lang="fa-IR" dirty="0" smtClean="0">
                <a:solidFill>
                  <a:srgbClr val="FF0000"/>
                </a:solidFill>
              </a:rPr>
              <a:t>7- بازسازی تجربه و تعلیم و تربیت: </a:t>
            </a:r>
            <a:r>
              <a:rPr lang="fa-IR" dirty="0" smtClean="0"/>
              <a:t>از نظر دیویی تعلیم و تربیت خوب برابر بود با بازسازی تجربه به نحوی که بر معنی و مفهوم تجربه های آینده بیفزاید و آنها را هدایت کند. بازسازی تجربه هم می تواند فردی باشد و هم جمعی باشد. همچنانکه هر فردی دارای تجربه های ویژه خویشتن است، تجربه های جمعی ابناء بشر همگانی است. تجربه دارای پیوستاری است که در آن شیوه های تجربه فردی و همگانی به هم در می آمیزد. بر اساس مفهوم پیوستار تجربی، همه افراد و گروهها محصول تجارب گذشته خویش اند.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a:bodyPr>
          <a:lstStyle/>
          <a:p>
            <a:pPr algn="just">
              <a:buNone/>
            </a:pPr>
            <a:r>
              <a:rPr lang="fa-IR" dirty="0" smtClean="0"/>
              <a:t>در </a:t>
            </a:r>
            <a:r>
              <a:rPr lang="fa-IR" dirty="0" smtClean="0"/>
              <a:t>بازسازی تجارب انسانی، دست یابی به استنتاجهای ثابت غیر ممکن است. معرفت انسانی بجای برخورداری از یقین مطلق، از احکام کلی موجهی تشکیل میشود که اعتبار آن تا زمانی است که رد نشود. دیویی ضمن رد مفاهیم و حقایق مطلق، لایتغیر، و ابدی بر این باور است که احکام کلی اموری موقت هستند که باید در معرض ارزشیابی و بازسازی بیشتری قرار گیرند.</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fontScale="92500" lnSpcReduction="10000"/>
          </a:bodyPr>
          <a:lstStyle/>
          <a:p>
            <a:pPr algn="just"/>
            <a:r>
              <a:rPr lang="fa-IR" dirty="0" smtClean="0">
                <a:solidFill>
                  <a:srgbClr val="FF0000"/>
                </a:solidFill>
              </a:rPr>
              <a:t>مفهوم آزمایش گرایی: </a:t>
            </a:r>
            <a:r>
              <a:rPr lang="en-US" dirty="0" smtClean="0">
                <a:solidFill>
                  <a:srgbClr val="FF0000"/>
                </a:solidFill>
              </a:rPr>
              <a:t>Experimentalism </a:t>
            </a:r>
            <a:r>
              <a:rPr lang="fa-IR" dirty="0" smtClean="0">
                <a:solidFill>
                  <a:srgbClr val="FF0000"/>
                </a:solidFill>
              </a:rPr>
              <a:t> </a:t>
            </a:r>
          </a:p>
          <a:p>
            <a:pPr algn="just"/>
            <a:r>
              <a:rPr lang="fa-IR" dirty="0" smtClean="0"/>
              <a:t>حقایق فرضیه های و احکام ازمایش شده ای هستند که با روش علمی بررسی شده و مورد تایید قرار گرفته اند و تا زمانی معتبر هستند که شواهدی برای رد آنها وجود ندا شته باشد. به محض آنکه شواهد و مستندات علمی برای رد آنها کشف شود از درجه اعتبار ساقط میشوند. بنابراین فلسفه آزمایش گرایی به معنای آنست که حقایق از راه آزمایش و تایید فرضیه هها ی علمی معلوم می گردند. حقایق جاویدان و ابدی نیستند بلکه نسبی بوده و ممکن است در آینده اعتبار خود را از دست بدهند.</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fontScale="85000" lnSpcReduction="20000"/>
          </a:bodyPr>
          <a:lstStyle/>
          <a:p>
            <a:pPr algn="just"/>
            <a:r>
              <a:rPr lang="fa-IR" dirty="0" smtClean="0"/>
              <a:t>مبانی فلسفی آزمایشگری در مباحث زیر قابل بررسی هستند:</a:t>
            </a:r>
          </a:p>
          <a:p>
            <a:pPr algn="just"/>
            <a:r>
              <a:rPr lang="fa-IR" dirty="0" smtClean="0"/>
              <a:t>1-رد مطلق های متافیزیکی: دیویی معتقد بود که مطلق های فلسفی به دلیل آنکه در تجربه انسانی تحقق پذیر نیستند ، مردودند. به عبارت دیگر چون مطلق های متافیزیکی ایده آلیسم، رئالیسم و تومیسم ( رئالیسم خداباورانه توماس) را نمی توان بطور آزمایشی و تجربی بررسی کرد بنابراین قابل قبول نیستند. وی همچنین تصور ثنویت یا دو گرایی که بر اساس آن واقعیت به دو بعد ذهنی و مادی تقسیم میشوند را نمی پذیرد. دوگانکی های کلاسیکی از قبیل روح-ماده، ذهن-جسم، نفس- بدن که در اندیشه غربی رسوخ کرد و بر زندگی و آموزش و پرورش اثر گذاشت باعث شد بین نظریه و عمل تمایز بوجود آید. دیویی علیه این دو گانگی ها در آثار فلسفی خود سخن گفته است.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a:bodyPr>
          <a:lstStyle/>
          <a:p>
            <a:pPr algn="just"/>
            <a:r>
              <a:rPr lang="fa-IR" dirty="0" smtClean="0"/>
              <a:t>دوگانگی فلسفی در ساختار برنامه درسی به گونه ای تاثیر گذاشت که بر پایه آن دروس نظری نسبت به دروس عملی از اولویت برخوردار شد و از شاگردان می خواست که ابتدا مهارتهای نظری و ادبی همچون خواندن و نوشتن و حساب کردن فراگیرند. آموزش و پرورش بشدت انتزاعی شد و ارتباط چندانی با تجارب فردی و اجتماعی یادگیرنده نداشت. </a:t>
            </a:r>
            <a:endParaRPr lang="fa-IR"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a:bodyPr>
          <a:lstStyle/>
          <a:p>
            <a:pPr algn="just"/>
            <a:r>
              <a:rPr lang="fa-IR" dirty="0" smtClean="0"/>
              <a:t>برنامه های درسی به این ترتیب موضوع مدار شدند و هدف آنها آماده کردن دانش آموزان برای آینده و زندگی بعد از پایان تحصیلات بود. دیویی به تمام این تغییرات انتقاد کرده و معتقد بود که برنامه درسی موضوع محور سنتی بر اساس دوگانگی بین نظریه و عمل ( دروس نظری در برابر دروس عملی) دوگانگی های دیگر نیز بوجود آورد و موجب شد کودک از برنامه و مدرسه از جامعه جدا شود.</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a:bodyPr>
          <a:lstStyle/>
          <a:p>
            <a:pPr algn="just"/>
            <a:r>
              <a:rPr lang="fa-IR" dirty="0" smtClean="0"/>
              <a:t>دیدویی </a:t>
            </a:r>
            <a:r>
              <a:rPr lang="fa-IR" dirty="0" smtClean="0"/>
              <a:t>معتقد است اندیشه و عمل دو چیز متفاوت و جدا از یکدیگر نیستند. اندیشه تا در بوته عمل و تجربه آزموده نشود ناتمام است. بر مبنای نظر دیویی انسانها در جهان نامطمئنی زندگی می کنند که ادامه حیات در آن با تهدید روبرو است</a:t>
            </a:r>
            <a:r>
              <a:rPr lang="fa-IR" dirty="0" smtClean="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2632</TotalTime>
  <Words>4617</Words>
  <Application>Microsoft Office PowerPoint</Application>
  <PresentationFormat>On-screen Show (4:3)</PresentationFormat>
  <Paragraphs>104</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عمل گرایی pragmatism آنچه در عمل سودمند باشد و پیامد و نتیجه آن حل یک مشکل حقیقی زندگی یا مسئله باشد همان حقیقت دارد.</vt:lpstr>
      <vt:lpstr>جان دیویی بنیانگذار عمل گرایی در آموزش و پرورش</vt:lpstr>
      <vt:lpstr>جان دیویی بنیانگذار عمل گرایی در آموزش و پرورش</vt:lpstr>
      <vt:lpstr>جان دیویی بنیانگذار عمل گرایی در آموزش و پرورش</vt:lpstr>
      <vt:lpstr>مبانی فلسفی آزمایش گری دیویی</vt:lpstr>
      <vt:lpstr>مبانی فلسفی آزمایش گری دیویی</vt:lpstr>
      <vt:lpstr>مبانی فلسفی آزمایش گری دیویی</vt:lpstr>
      <vt:lpstr>مبانی فلسفی آزمایش گری دیویی</vt:lpstr>
      <vt:lpstr>مبانی فلسفی آزمایش گری دیویی</vt:lpstr>
      <vt:lpstr>مبانی فلسفی آزمایش گری دیویی</vt:lpstr>
      <vt:lpstr>مبانی فلسفی آزمایش گری دیویی</vt:lpstr>
      <vt:lpstr>مبانی فلسفی آزمایش گری دیویی</vt:lpstr>
      <vt:lpstr>مبانی فلسفی آزمایش گری دیویی</vt:lpstr>
      <vt:lpstr>مبانی فلسفی آزمایش گری دیویی</vt:lpstr>
      <vt:lpstr>مبانی فلسفی آزمایش گری دیویی</vt:lpstr>
      <vt:lpstr>مبانی فلسفی آزمایش گری دیویی</vt:lpstr>
      <vt:lpstr>مبانی فلسفی آزمایش گری دیویی</vt:lpstr>
      <vt:lpstr>مبانی فلسفی آزمایش گری دیویی</vt:lpstr>
      <vt:lpstr>مبانی فلسفی آزمایش گری دیویی</vt:lpstr>
      <vt:lpstr>مبانی فلسفی آزمایش گری دیویی</vt:lpstr>
      <vt:lpstr>مبانی فلسفی آزمایش گری دیویی</vt:lpstr>
      <vt:lpstr>مبانی فلسفی آزمایش گری دیویی</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vector>
  </TitlesOfParts>
  <Company>rah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jahan</dc:creator>
  <cp:lastModifiedBy>ppp</cp:lastModifiedBy>
  <cp:revision>86</cp:revision>
  <dcterms:created xsi:type="dcterms:W3CDTF">2015-11-28T06:11:57Z</dcterms:created>
  <dcterms:modified xsi:type="dcterms:W3CDTF">2016-05-18T11:04:40Z</dcterms:modified>
</cp:coreProperties>
</file>